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323" r:id="rId2"/>
    <p:sldId id="601" r:id="rId3"/>
    <p:sldId id="610" r:id="rId4"/>
    <p:sldId id="613" r:id="rId5"/>
    <p:sldId id="611" r:id="rId6"/>
    <p:sldId id="609" r:id="rId7"/>
    <p:sldId id="600" r:id="rId8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9" autoAdjust="0"/>
    <p:restoredTop sz="94684"/>
  </p:normalViewPr>
  <p:slideViewPr>
    <p:cSldViewPr>
      <p:cViewPr varScale="1">
        <p:scale>
          <a:sx n="78" d="100"/>
          <a:sy n="78" d="100"/>
        </p:scale>
        <p:origin x="169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CCE228C-81BE-453D-8FD4-10CE48F8E2D3}" type="datetimeFigureOut">
              <a:rPr lang="pl-PL"/>
              <a:pPr>
                <a:defRPr/>
              </a:pPr>
              <a:t>05.09.2026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6BF2E72-A201-4DEF-BD52-F1121017580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111689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6BF2E72-A201-4DEF-BD52-F11210175805}" type="slidenum">
              <a:rPr lang="pl-PL" altLang="pl-PL"/>
              <a:pPr>
                <a:defRPr/>
              </a:pPr>
              <a:t>7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54453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ójkąt prostokątny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upa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Dowolny kształt 1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Dowolny kształt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6 w 5760"/>
                <a:gd name="T3" fmla="*/ 0 h 528"/>
                <a:gd name="T4" fmla="*/ 2147483646 w 5760"/>
                <a:gd name="T5" fmla="*/ 2147483646 h 528"/>
                <a:gd name="T6" fmla="*/ 2147483646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Dowolny kształt 18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Łącznik prosty 20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11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C600B0B-F367-4F69-A246-0B3F06D05322}" type="datetimeFigureOut">
              <a:rPr lang="pl-PL"/>
              <a:pPr>
                <a:defRPr/>
              </a:pPr>
              <a:t>05.09.2026</a:t>
            </a:fld>
            <a:endParaRPr lang="pl-PL"/>
          </a:p>
        </p:txBody>
      </p:sp>
      <p:sp>
        <p:nvSpPr>
          <p:cNvPr id="12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13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EDC538A-4C90-4D54-A857-CAC177475D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462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179D1-CF98-47C8-82BE-15A0B66B6760}" type="datetimeFigureOut">
              <a:rPr lang="pl-PL"/>
              <a:pPr>
                <a:defRPr/>
              </a:pPr>
              <a:t>05.09.2026</a:t>
            </a:fld>
            <a:endParaRPr lang="pl-PL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0276F-8468-4472-A152-1D4A1691109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3858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gon 10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agon 11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FA63956-122B-4EC8-B1B0-96C34F9E6C78}" type="datetimeFigureOut">
              <a:rPr lang="pl-PL"/>
              <a:pPr>
                <a:defRPr/>
              </a:pPr>
              <a:t>05.09.2026</a:t>
            </a:fld>
            <a:endParaRPr lang="pl-PL"/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8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8ADBB-2B34-4EF4-802E-9B1E72AEC1B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684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5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1730F-0819-4C9D-B8B5-B604CADA6CFC}" type="datetimeFigureOut">
              <a:rPr lang="pl-PL"/>
              <a:pPr>
                <a:defRPr/>
              </a:pPr>
              <a:t>05.09.2026</a:t>
            </a:fld>
            <a:endParaRPr lang="pl-PL"/>
          </a:p>
        </p:txBody>
      </p:sp>
      <p:sp>
        <p:nvSpPr>
          <p:cNvPr id="6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12DD7-216A-4DE4-8C14-AC604877D1B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279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9F7BA4D-1DCF-4797-84A2-BF91B7F47D2C}" type="datetimeFigureOut">
              <a:rPr lang="pl-PL"/>
              <a:pPr>
                <a:defRPr/>
              </a:pPr>
              <a:t>05.09.2026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3F595-8435-4BAA-B508-B17DE151AA5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8364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FF2B69-E080-47E1-ADAA-C96265071C4C}" type="datetimeFigureOut">
              <a:rPr lang="pl-PL"/>
              <a:pPr>
                <a:defRPr/>
              </a:pPr>
              <a:t>05.09.2026</a:t>
            </a:fld>
            <a:endParaRPr lang="pl-PL"/>
          </a:p>
        </p:txBody>
      </p:sp>
      <p:sp>
        <p:nvSpPr>
          <p:cNvPr id="4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F354-99B5-49A0-99C9-A58FD972CFE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1424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D6100-3595-44CA-8E15-7941AF62BB57}" type="datetimeFigureOut">
              <a:rPr lang="pl-PL"/>
              <a:pPr>
                <a:defRPr/>
              </a:pPr>
              <a:t>05.09.2026</a:t>
            </a:fld>
            <a:endParaRPr lang="pl-PL"/>
          </a:p>
        </p:txBody>
      </p:sp>
      <p:sp>
        <p:nvSpPr>
          <p:cNvPr id="3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F2538-AA57-4326-AF82-D41DEA36409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4176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AA8B25-D96D-4101-906A-73BD553D84F5}" type="datetimeFigureOut">
              <a:rPr lang="pl-PL"/>
              <a:pPr>
                <a:defRPr/>
              </a:pPr>
              <a:t>05.09.2026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7A192-6F18-483B-B562-7D2C338D86A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8189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olny kształt 10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Dowolny kształt 1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2147483646 w 5760"/>
              <a:gd name="T3" fmla="*/ 0 h 528"/>
              <a:gd name="T4" fmla="*/ 2147483646 w 5760"/>
              <a:gd name="T5" fmla="*/ 2147483646 h 528"/>
              <a:gd name="T6" fmla="*/ 2147483646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Trójkąt prostokątny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Łącznik prosty 18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gon 1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Pagon 1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1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1853C19-F28B-4CDE-B19F-1C80C3376AB3}" type="datetimeFigureOut">
              <a:rPr lang="pl-PL"/>
              <a:pPr>
                <a:defRPr/>
              </a:pPr>
              <a:t>05.09.2026</a:t>
            </a:fld>
            <a:endParaRPr lang="pl-PL"/>
          </a:p>
        </p:txBody>
      </p:sp>
      <p:sp>
        <p:nvSpPr>
          <p:cNvPr id="12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13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68B3F-C1C7-47F8-89FF-E38E7403B45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0712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ED635-D3DF-40BE-8221-11C6207A4F92}" type="datetimeFigureOut">
              <a:rPr lang="pl-PL"/>
              <a:pPr>
                <a:defRPr/>
              </a:pPr>
              <a:t>05.09.2026</a:t>
            </a:fld>
            <a:endParaRPr lang="pl-PL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0F5F5-8C12-462D-8761-63022F8CCDE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3007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60AAA-4DDF-47ED-BAC5-3CF71726E4FF}" type="datetimeFigureOut">
              <a:rPr lang="pl-PL"/>
              <a:pPr>
                <a:defRPr/>
              </a:pPr>
              <a:t>05.09.2026</a:t>
            </a:fld>
            <a:endParaRPr lang="pl-PL"/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9CA34-07A0-402A-8B10-4A8A71BC220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6960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7" name="Dowolny kształt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2147483646 w 5760"/>
              <a:gd name="T3" fmla="*/ 0 h 528"/>
              <a:gd name="T4" fmla="*/ 2147483646 w 5760"/>
              <a:gd name="T5" fmla="*/ 2147483646 h 528"/>
              <a:gd name="T6" fmla="*/ 2147483646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033" name="Symbol zastępczy tekstu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522F100A-CA03-4ADA-B4DB-6EAB9234D7E8}" type="datetimeFigureOut">
              <a:rPr lang="pl-PL"/>
              <a:pPr>
                <a:defRPr/>
              </a:pPr>
              <a:t>05.09.2026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Lucida Sans Unicode" panose="020B0602030504020204" pitchFamily="34" charset="0"/>
              </a:defRPr>
            </a:lvl1pPr>
          </a:lstStyle>
          <a:p>
            <a:pPr>
              <a:defRPr/>
            </a:pPr>
            <a:fld id="{ACFA0AA1-9A2A-4002-AC53-BD8AABCAB5D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130" r:id="rId1"/>
    <p:sldLayoutId id="2147485118" r:id="rId2"/>
    <p:sldLayoutId id="2147485131" r:id="rId3"/>
    <p:sldLayoutId id="2147485119" r:id="rId4"/>
    <p:sldLayoutId id="2147485132" r:id="rId5"/>
    <p:sldLayoutId id="2147485120" r:id="rId6"/>
    <p:sldLayoutId id="2147485121" r:id="rId7"/>
    <p:sldLayoutId id="2147485133" r:id="rId8"/>
    <p:sldLayoutId id="2147485134" r:id="rId9"/>
    <p:sldLayoutId id="2147485122" r:id="rId10"/>
    <p:sldLayoutId id="2147485123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zawadzka@pzhl.org.p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protokoly@pzhl.org.p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5298361"/>
            <a:ext cx="7415210" cy="150017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sz="2000" dirty="0">
                <a:solidFill>
                  <a:schemeClr val="bg1"/>
                </a:solidFill>
                <a:effectLst/>
                <a:latin typeface="Calibri" pitchFamily="34" charset="0"/>
              </a:rPr>
              <a:t>PLAN </a:t>
            </a:r>
          </a:p>
        </p:txBody>
      </p:sp>
      <p:pic>
        <p:nvPicPr>
          <p:cNvPr id="1433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02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C8F0A486-36DE-FAB3-92D2-6F2DAF529F96}"/>
              </a:ext>
            </a:extLst>
          </p:cNvPr>
          <p:cNvSpPr txBox="1"/>
          <p:nvPr/>
        </p:nvSpPr>
        <p:spPr>
          <a:xfrm>
            <a:off x="251520" y="2348880"/>
            <a:ext cx="56886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0" i="0" dirty="0">
                <a:solidFill>
                  <a:schemeClr val="bg1"/>
                </a:solidFill>
                <a:effectLst/>
                <a:latin typeface="Brandon Grotesque Bold"/>
              </a:rPr>
              <a:t>Informacje dla sekretarzy na sezon 2026/2027</a:t>
            </a:r>
            <a:endParaRPr lang="en-US" sz="3200" b="0" i="0" dirty="0">
              <a:solidFill>
                <a:schemeClr val="bg1"/>
              </a:solidFill>
              <a:effectLst/>
              <a:latin typeface="Brandon Grotesque Bold"/>
            </a:endParaRPr>
          </a:p>
          <a:p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Documents and Settings\Mangusta\Pulpit\URBAN\oferty i projekty\MŚ hokej\grafiki\pzhl\logo_gradient.jpg">
            <a:extLst>
              <a:ext uri="{FF2B5EF4-FFF2-40B4-BE49-F238E27FC236}">
                <a16:creationId xmlns:a16="http://schemas.microsoft.com/office/drawing/2014/main" id="{4E6DF8B1-F8F6-5918-0C8F-9E45E0C15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0521" y="-84430"/>
            <a:ext cx="1424883" cy="1746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4E30FDC1-FA51-3F1C-4148-35F23ADA3F8C}"/>
              </a:ext>
            </a:extLst>
          </p:cNvPr>
          <p:cNvSpPr txBox="1"/>
          <p:nvPr/>
        </p:nvSpPr>
        <p:spPr>
          <a:xfrm>
            <a:off x="428596" y="332656"/>
            <a:ext cx="65916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dirty="0">
                <a:solidFill>
                  <a:srgbClr val="000000"/>
                </a:solidFill>
              </a:rPr>
              <a:t>Prowadzenie protokołu meczowego	 - informację</a:t>
            </a:r>
            <a:endParaRPr lang="pl-PL" sz="3200" b="1" dirty="0">
              <a:solidFill>
                <a:srgbClr val="000000"/>
              </a:solidFill>
              <a:latin typeface="Brandon Grotesque Bold"/>
            </a:endParaRP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ACF05A73-6047-EECC-A511-3AC0F5E98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804" y="1682683"/>
            <a:ext cx="8229600" cy="4525962"/>
          </a:xfrm>
        </p:spPr>
        <p:txBody>
          <a:bodyPr/>
          <a:lstStyle/>
          <a:p>
            <a:r>
              <a:rPr lang="pl-PL" dirty="0">
                <a:solidFill>
                  <a:srgbClr val="000000"/>
                </a:solidFill>
              </a:rPr>
              <a:t>Każdy mecz odbywa się poprzez prowadzenie protokołu on-line poprzez stronę internetową:</a:t>
            </a:r>
          </a:p>
          <a:p>
            <a:pPr lvl="1"/>
            <a:r>
              <a:rPr lang="pl-PL" dirty="0">
                <a:solidFill>
                  <a:srgbClr val="000000"/>
                </a:solidFill>
              </a:rPr>
              <a:t>https://polskihokej.ppv.stream/</a:t>
            </a:r>
          </a:p>
          <a:p>
            <a:pPr lvl="1"/>
            <a:endParaRPr lang="pl-PL" dirty="0">
              <a:solidFill>
                <a:srgbClr val="000000"/>
              </a:solidFill>
            </a:endParaRPr>
          </a:p>
          <a:p>
            <a:pPr lvl="1"/>
            <a:r>
              <a:rPr lang="pl-PL" dirty="0">
                <a:solidFill>
                  <a:srgbClr val="000000"/>
                </a:solidFill>
              </a:rPr>
              <a:t>Wyjątkiem są mecze kategorii mini hokej/mikrus </a:t>
            </a:r>
          </a:p>
          <a:p>
            <a:pPr lvl="1"/>
            <a:r>
              <a:rPr lang="pl-PL" dirty="0">
                <a:solidFill>
                  <a:srgbClr val="000000"/>
                </a:solidFill>
              </a:rPr>
              <a:t>W kategorii żak młodszy wpisywane są jedynie składy, oficjele, a z sytuacji meczowych kary</a:t>
            </a:r>
          </a:p>
        </p:txBody>
      </p:sp>
    </p:spTree>
    <p:extLst>
      <p:ext uri="{BB962C8B-B14F-4D97-AF65-F5344CB8AC3E}">
        <p14:creationId xmlns:p14="http://schemas.microsoft.com/office/powerpoint/2010/main" val="284206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4BE9D-BE38-2CAE-2FEE-4C2DFBDCF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Documents and Settings\Mangusta\Pulpit\URBAN\oferty i projekty\MŚ hokej\grafiki\pzhl\logo_gradient.jpg">
            <a:extLst>
              <a:ext uri="{FF2B5EF4-FFF2-40B4-BE49-F238E27FC236}">
                <a16:creationId xmlns:a16="http://schemas.microsoft.com/office/drawing/2014/main" id="{ABED36F4-4484-5D92-C3A1-A58F06102F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0521" y="-84430"/>
            <a:ext cx="1424883" cy="1746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5572905C-F575-C2C2-ED6A-E72D4C8F76CC}"/>
              </a:ext>
            </a:extLst>
          </p:cNvPr>
          <p:cNvSpPr txBox="1"/>
          <p:nvPr/>
        </p:nvSpPr>
        <p:spPr>
          <a:xfrm>
            <a:off x="706963" y="405967"/>
            <a:ext cx="65916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dirty="0">
                <a:solidFill>
                  <a:srgbClr val="000000"/>
                </a:solidFill>
              </a:rPr>
              <a:t>Najważniejsze informacje przed sezonem </a:t>
            </a: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D498F95C-AADB-429C-6D0E-D65CA7F96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1138"/>
            <a:ext cx="8229600" cy="4900190"/>
          </a:xfrm>
        </p:spPr>
        <p:txBody>
          <a:bodyPr/>
          <a:lstStyle/>
          <a:p>
            <a:r>
              <a:rPr lang="pl-PL" dirty="0">
                <a:solidFill>
                  <a:srgbClr val="000000"/>
                </a:solidFill>
              </a:rPr>
              <a:t>Program online do pisania protokołów się nie zmienia. </a:t>
            </a:r>
          </a:p>
          <a:p>
            <a:r>
              <a:rPr lang="pl-PL" dirty="0">
                <a:solidFill>
                  <a:srgbClr val="000000"/>
                </a:solidFill>
              </a:rPr>
              <a:t>Należy pamiętać o weryfikowaniu danych w protokole takich jak: imiona i nazwiska, numery zawodników, numery licencji.  </a:t>
            </a:r>
          </a:p>
          <a:p>
            <a:r>
              <a:rPr lang="pl-PL" dirty="0">
                <a:solidFill>
                  <a:srgbClr val="000000"/>
                </a:solidFill>
              </a:rPr>
              <a:t>Obowiązkiem sekretarza jest sprawdzenie czy mecz znajduje się w systemie. Jeśli wiedzą Państwo, że mecz kategorii młodzieżowej odbywa się awansem lub jest zaległy szukamy go pod data pierwotnego rozegrania. </a:t>
            </a:r>
          </a:p>
          <a:p>
            <a:pPr marL="109537" indent="0">
              <a:buNone/>
            </a:pPr>
            <a:endParaRPr lang="pl-P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84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5172F-56F1-C69A-077F-B4772B160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Documents and Settings\Mangusta\Pulpit\URBAN\oferty i projekty\MŚ hokej\grafiki\pzhl\logo_gradient.jpg">
            <a:extLst>
              <a:ext uri="{FF2B5EF4-FFF2-40B4-BE49-F238E27FC236}">
                <a16:creationId xmlns:a16="http://schemas.microsoft.com/office/drawing/2014/main" id="{CD5C6484-8A51-A54C-592A-5E4B3EDE1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0521" y="-84430"/>
            <a:ext cx="1424883" cy="1746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F0621C02-11C3-D41C-884B-5F90DA38625D}"/>
              </a:ext>
            </a:extLst>
          </p:cNvPr>
          <p:cNvSpPr txBox="1"/>
          <p:nvPr/>
        </p:nvSpPr>
        <p:spPr>
          <a:xfrm>
            <a:off x="611560" y="405967"/>
            <a:ext cx="65916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200" dirty="0">
                <a:solidFill>
                  <a:srgbClr val="000000"/>
                </a:solidFill>
              </a:rPr>
              <a:t>Protokoły meczowe</a:t>
            </a: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4806617F-58DF-6A81-4FCB-A534FDE4E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>
                <a:solidFill>
                  <a:srgbClr val="000000"/>
                </a:solidFill>
              </a:rPr>
              <a:t>Protokoły z meczów wysyłane są pocztą elektroniczną najpóźniej 120 minut po zakończeniu meczu. Informacja gdzie znajduje się na kolejnym slajdzie. </a:t>
            </a:r>
          </a:p>
          <a:p>
            <a:pPr marL="109537" indent="0">
              <a:buNone/>
            </a:pPr>
            <a:endParaRPr lang="pl-PL" dirty="0">
              <a:solidFill>
                <a:srgbClr val="000000"/>
              </a:solidFill>
            </a:endParaRPr>
          </a:p>
          <a:p>
            <a:r>
              <a:rPr lang="pl-PL" dirty="0">
                <a:solidFill>
                  <a:srgbClr val="000000"/>
                </a:solidFill>
              </a:rPr>
              <a:t>W formie papierowej w następny dzień roboczy (Poczta Polska, </a:t>
            </a:r>
            <a:r>
              <a:rPr lang="pl-PL" dirty="0" err="1">
                <a:solidFill>
                  <a:srgbClr val="000000"/>
                </a:solidFill>
              </a:rPr>
              <a:t>Inpost</a:t>
            </a:r>
            <a:r>
              <a:rPr lang="pl-PL" dirty="0">
                <a:solidFill>
                  <a:srgbClr val="000000"/>
                </a:solidFill>
              </a:rPr>
              <a:t>, kurier, dostarczenie osobiście). </a:t>
            </a:r>
          </a:p>
          <a:p>
            <a:endParaRPr lang="pl-P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30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6BD0B-5C95-80E9-DC77-267A0147B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Documents and Settings\Mangusta\Pulpit\URBAN\oferty i projekty\MŚ hokej\grafiki\pzhl\logo_gradient.jpg">
            <a:extLst>
              <a:ext uri="{FF2B5EF4-FFF2-40B4-BE49-F238E27FC236}">
                <a16:creationId xmlns:a16="http://schemas.microsoft.com/office/drawing/2014/main" id="{6BCE7A55-FFA2-DDBF-6054-FEB1DD5BD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0521" y="-84430"/>
            <a:ext cx="1424883" cy="1746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CFE74FF6-1381-42D1-6C04-7F92E53DDD5F}"/>
              </a:ext>
            </a:extLst>
          </p:cNvPr>
          <p:cNvSpPr txBox="1"/>
          <p:nvPr/>
        </p:nvSpPr>
        <p:spPr>
          <a:xfrm>
            <a:off x="428596" y="332656"/>
            <a:ext cx="65916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dirty="0">
                <a:solidFill>
                  <a:srgbClr val="000000"/>
                </a:solidFill>
              </a:rPr>
              <a:t>Gdzie wysyłać protokoły	?</a:t>
            </a: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E9649578-46BA-3C4E-05E5-83FC2319A3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sz="2000" dirty="0">
                <a:solidFill>
                  <a:srgbClr val="000000"/>
                </a:solidFill>
              </a:rPr>
              <a:t>THL:</a:t>
            </a:r>
          </a:p>
          <a:p>
            <a:pPr lvl="1"/>
            <a:r>
              <a:rPr lang="pl-PL" sz="1800" dirty="0">
                <a:solidFill>
                  <a:srgbClr val="000000"/>
                </a:solidFill>
              </a:rPr>
              <a:t>elektronicznie: </a:t>
            </a:r>
            <a:r>
              <a:rPr lang="pl-PL" sz="1800" dirty="0">
                <a:solidFill>
                  <a:srgbClr val="0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zawadzka@pzhl.org.pl</a:t>
            </a:r>
            <a:r>
              <a:rPr lang="pl-PL" sz="1800" dirty="0">
                <a:solidFill>
                  <a:srgbClr val="000000"/>
                </a:solidFill>
              </a:rPr>
              <a:t>, </a:t>
            </a:r>
            <a:r>
              <a:rPr lang="pl-PL" sz="1800" dirty="0">
                <a:solidFill>
                  <a:srgbClr val="0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protokoly@pzhl.org.pl</a:t>
            </a:r>
            <a:endParaRPr lang="pl-PL" sz="1800" dirty="0">
              <a:solidFill>
                <a:srgbClr val="000000"/>
              </a:solidFill>
            </a:endParaRPr>
          </a:p>
          <a:p>
            <a:pPr lvl="1"/>
            <a:r>
              <a:rPr lang="pl-PL" sz="1800" dirty="0">
                <a:solidFill>
                  <a:srgbClr val="000000"/>
                </a:solidFill>
              </a:rPr>
              <a:t>papierowo: PZHL, al. Korfantego 125a, 40-157 Katowice, z dopiskiem protokół meczowy </a:t>
            </a:r>
            <a:br>
              <a:rPr lang="pl-PL" sz="1800" dirty="0">
                <a:solidFill>
                  <a:srgbClr val="000000"/>
                </a:solidFill>
              </a:rPr>
            </a:br>
            <a:endParaRPr lang="pl-PL" sz="1800" dirty="0">
              <a:solidFill>
                <a:srgbClr val="000000"/>
              </a:solidFill>
            </a:endParaRPr>
          </a:p>
          <a:p>
            <a:r>
              <a:rPr lang="pl-PL" sz="2000" dirty="0">
                <a:solidFill>
                  <a:srgbClr val="000000"/>
                </a:solidFill>
              </a:rPr>
              <a:t>Rozgrywki centralne (TLHK, I liga, CLJ, junior młodszy): </a:t>
            </a:r>
          </a:p>
          <a:p>
            <a:pPr lvl="1"/>
            <a:r>
              <a:rPr lang="pl-PL" sz="1800" dirty="0">
                <a:solidFill>
                  <a:srgbClr val="000000"/>
                </a:solidFill>
              </a:rPr>
              <a:t>elektronicznie: </a:t>
            </a:r>
            <a:r>
              <a:rPr lang="pl-PL" sz="1800" dirty="0">
                <a:solidFill>
                  <a:srgbClr val="00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protokoly@pzhl.org.pl</a:t>
            </a:r>
            <a:endParaRPr lang="pl-PL" sz="1800" dirty="0">
              <a:solidFill>
                <a:srgbClr val="000000"/>
              </a:solidFill>
            </a:endParaRPr>
          </a:p>
          <a:p>
            <a:pPr lvl="1"/>
            <a:r>
              <a:rPr lang="pl-PL" sz="1800" dirty="0">
                <a:solidFill>
                  <a:srgbClr val="000000"/>
                </a:solidFill>
              </a:rPr>
              <a:t>papierowo: PZHL, al. Korfantego 125a, 40-157 Katowice, z dopiskiem protokół meczowy</a:t>
            </a:r>
          </a:p>
          <a:p>
            <a:pPr marL="393192" lvl="1" indent="0">
              <a:buNone/>
            </a:pPr>
            <a:endParaRPr lang="pl-PL" sz="1800" dirty="0">
              <a:solidFill>
                <a:srgbClr val="000000"/>
              </a:solidFill>
            </a:endParaRPr>
          </a:p>
          <a:p>
            <a:r>
              <a:rPr lang="pl-PL" sz="2000" dirty="0">
                <a:solidFill>
                  <a:srgbClr val="000000"/>
                </a:solidFill>
              </a:rPr>
              <a:t>Rozgrywki młodzieżowe (młodzik, żak starszy, żak młodszy, mini hokej, mikrus) – informacja z okręgu prowadzącego rozgrywki </a:t>
            </a:r>
          </a:p>
          <a:p>
            <a:pPr marL="109537" indent="0">
              <a:buNone/>
            </a:pPr>
            <a:endParaRPr lang="pl-PL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39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C22DC-3A4B-EB14-243F-22228BB55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Documents and Settings\Mangusta\Pulpit\URBAN\oferty i projekty\MŚ hokej\grafiki\pzhl\logo_gradient.jpg">
            <a:extLst>
              <a:ext uri="{FF2B5EF4-FFF2-40B4-BE49-F238E27FC236}">
                <a16:creationId xmlns:a16="http://schemas.microsoft.com/office/drawing/2014/main" id="{E782A1E5-6EA2-255A-04D2-4C8300139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0521" y="-84430"/>
            <a:ext cx="1424883" cy="1746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BD2072-B689-C287-B2FA-70CD654EC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429" y="2420888"/>
            <a:ext cx="8229600" cy="2595934"/>
          </a:xfrm>
        </p:spPr>
        <p:txBody>
          <a:bodyPr/>
          <a:lstStyle/>
          <a:p>
            <a:pPr marL="109537" indent="0" algn="ctr">
              <a:buNone/>
            </a:pPr>
            <a:r>
              <a:rPr lang="pl-PL" sz="5400" dirty="0">
                <a:solidFill>
                  <a:srgbClr val="000000"/>
                </a:solidFill>
              </a:rPr>
              <a:t>PYTANIA?</a:t>
            </a:r>
          </a:p>
        </p:txBody>
      </p:sp>
    </p:spTree>
    <p:extLst>
      <p:ext uri="{BB962C8B-B14F-4D97-AF65-F5344CB8AC3E}">
        <p14:creationId xmlns:p14="http://schemas.microsoft.com/office/powerpoint/2010/main" val="162317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Mangusta\Pulpit\URBAN\oferty i projekty\MŚ hokej\grafiki\pzhl\logo_gradi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0521" y="-84430"/>
            <a:ext cx="1424883" cy="1746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ytuł 2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pl-PL" sz="2800" dirty="0">
                <a:solidFill>
                  <a:srgbClr val="000000"/>
                </a:solidFill>
              </a:rPr>
            </a:br>
            <a:br>
              <a:rPr lang="pl-PL" sz="2800" dirty="0">
                <a:solidFill>
                  <a:srgbClr val="000000"/>
                </a:solidFill>
              </a:rPr>
            </a:br>
            <a:endParaRPr lang="pl-PL" sz="2800" dirty="0">
              <a:solidFill>
                <a:schemeClr val="accent6"/>
              </a:solidFill>
              <a:effectLst/>
              <a:latin typeface="Brandon Grotesque Regular" panose="020B0503020203060202" pitchFamily="34" charset="-18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D1957676-77E4-47CD-32CF-BA1CE0D0CD08}"/>
              </a:ext>
            </a:extLst>
          </p:cNvPr>
          <p:cNvSpPr txBox="1"/>
          <p:nvPr/>
        </p:nvSpPr>
        <p:spPr>
          <a:xfrm>
            <a:off x="2411760" y="3014121"/>
            <a:ext cx="45765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200" b="1" dirty="0">
                <a:solidFill>
                  <a:srgbClr val="000000"/>
                </a:solidFill>
                <a:latin typeface="Brandon Grotesque Bold"/>
              </a:rPr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155668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Niestandardowy 3">
      <a:dk1>
        <a:srgbClr val="FFFFFF"/>
      </a:dk1>
      <a:lt1>
        <a:sysClr val="window" lastClr="FFFFFF"/>
      </a:lt1>
      <a:dk2>
        <a:srgbClr val="FFFFFF"/>
      </a:dk2>
      <a:lt2>
        <a:srgbClr val="FF0000"/>
      </a:lt2>
      <a:accent1>
        <a:srgbClr val="FF0000"/>
      </a:accent1>
      <a:accent2>
        <a:srgbClr val="DA1F28"/>
      </a:accent2>
      <a:accent3>
        <a:srgbClr val="EB641B"/>
      </a:accent3>
      <a:accent4>
        <a:srgbClr val="FF0000"/>
      </a:accent4>
      <a:accent5>
        <a:srgbClr val="FFFFFF"/>
      </a:accent5>
      <a:accent6>
        <a:srgbClr val="FF0000"/>
      </a:accent6>
      <a:hlink>
        <a:srgbClr val="FFCBCC"/>
      </a:hlink>
      <a:folHlink>
        <a:srgbClr val="FF6566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9162</TotalTime>
  <Words>274</Words>
  <Application>Microsoft Office PowerPoint</Application>
  <PresentationFormat>Pokaz na ekranie (4:3)</PresentationFormat>
  <Paragraphs>29</Paragraphs>
  <Slides>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6" baseType="lpstr">
      <vt:lpstr>Arial</vt:lpstr>
      <vt:lpstr>Brandon Grotesque Bold</vt:lpstr>
      <vt:lpstr>Brandon Grotesque Regular</vt:lpstr>
      <vt:lpstr>Calibri</vt:lpstr>
      <vt:lpstr>Lucida Sans Unicode</vt:lpstr>
      <vt:lpstr>Verdana</vt:lpstr>
      <vt:lpstr>Wingdings 2</vt:lpstr>
      <vt:lpstr>Wingdings 3</vt:lpstr>
      <vt:lpstr>Hol</vt:lpstr>
      <vt:lpstr>PLAN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 </vt:lpstr>
    </vt:vector>
  </TitlesOfParts>
  <Company>Your Organization 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Oferta Sponsorska Reprezentacji Polski  w Hokeju na Lodzie</dc:title>
  <dc:creator>Marta Zawalska</dc:creator>
  <cp:lastModifiedBy>Monika Szpyt-Jucha</cp:lastModifiedBy>
  <cp:revision>485</cp:revision>
  <dcterms:created xsi:type="dcterms:W3CDTF">2015-08-20T21:34:50Z</dcterms:created>
  <dcterms:modified xsi:type="dcterms:W3CDTF">2026-09-05T09:00:58Z</dcterms:modified>
</cp:coreProperties>
</file>